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5" r:id="rId3"/>
    <p:sldId id="258" r:id="rId4"/>
    <p:sldId id="259" r:id="rId5"/>
    <p:sldId id="302" r:id="rId6"/>
    <p:sldId id="260" r:id="rId7"/>
    <p:sldId id="614" r:id="rId8"/>
    <p:sldId id="608" r:id="rId9"/>
    <p:sldId id="305" r:id="rId10"/>
    <p:sldId id="328" r:id="rId11"/>
    <p:sldId id="265" r:id="rId12"/>
    <p:sldId id="269" r:id="rId13"/>
    <p:sldId id="267" r:id="rId14"/>
    <p:sldId id="266" r:id="rId15"/>
    <p:sldId id="261" r:id="rId16"/>
    <p:sldId id="262" r:id="rId17"/>
    <p:sldId id="268" r:id="rId18"/>
    <p:sldId id="338" r:id="rId19"/>
    <p:sldId id="339" r:id="rId20"/>
    <p:sldId id="340" r:id="rId21"/>
    <p:sldId id="275" r:id="rId22"/>
    <p:sldId id="276" r:id="rId23"/>
    <p:sldId id="616" r:id="rId24"/>
    <p:sldId id="615" r:id="rId25"/>
    <p:sldId id="492" r:id="rId26"/>
    <p:sldId id="602" r:id="rId27"/>
    <p:sldId id="312" r:id="rId28"/>
    <p:sldId id="612" r:id="rId29"/>
    <p:sldId id="627" r:id="rId30"/>
    <p:sldId id="596" r:id="rId31"/>
    <p:sldId id="603" r:id="rId32"/>
    <p:sldId id="264" r:id="rId33"/>
    <p:sldId id="628" r:id="rId34"/>
    <p:sldId id="335" r:id="rId35"/>
    <p:sldId id="292" r:id="rId36"/>
    <p:sldId id="293" r:id="rId37"/>
    <p:sldId id="294" r:id="rId38"/>
    <p:sldId id="299" r:id="rId39"/>
    <p:sldId id="301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614"/>
            <p14:sldId id="608"/>
            <p14:sldId id="305"/>
            <p14:sldId id="328"/>
            <p14:sldId id="265"/>
            <p14:sldId id="269"/>
            <p14:sldId id="267"/>
            <p14:sldId id="266"/>
            <p14:sldId id="261"/>
            <p14:sldId id="262"/>
            <p14:sldId id="268"/>
            <p14:sldId id="338"/>
            <p14:sldId id="339"/>
            <p14:sldId id="340"/>
          </p14:sldIdLst>
        </p14:section>
        <p14:section name="Trainers" id="{04FB701F-B170-4C26-B69A-16EFD97E4F7A}">
          <p14:sldIdLst>
            <p14:sldId id="275"/>
            <p14:sldId id="276"/>
            <p14:sldId id="616"/>
            <p14:sldId id="615"/>
            <p14:sldId id="492"/>
            <p14:sldId id="602"/>
            <p14:sldId id="312"/>
            <p14:sldId id="612"/>
            <p14:sldId id="627"/>
            <p14:sldId id="596"/>
            <p14:sldId id="603"/>
            <p14:sldId id="264"/>
            <p14:sldId id="628"/>
            <p14:sldId id="335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844" autoAdjust="0"/>
  </p:normalViewPr>
  <p:slideViewPr>
    <p:cSldViewPr showGuides="1">
      <p:cViewPr varScale="1">
        <p:scale>
          <a:sx n="91" d="100"/>
          <a:sy n="91" d="100"/>
        </p:scale>
        <p:origin x="418" y="3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16-May-22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1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47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56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295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it.bg/" TargetMode="External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draftkings.com/" TargetMode="External"/><Relationship Id="rId2" Type="http://schemas.openxmlformats.org/officeDocument/2006/relationships/hyperlink" Target="https://www.sbtech.com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avr.com/expertise/software-engineering/enterprise-business-application-integration/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aulia.com/" TargetMode="External"/><Relationship Id="rId2" Type="http://schemas.openxmlformats.org/officeDocument/2006/relationships/hyperlink" Target="https://taulia.com/company/care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schwarz/en/it-hubs/bulga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starscare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vision.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rchitecture-series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balev.eu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26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jpeg"/><Relationship Id="rId23" Type="http://schemas.openxmlformats.org/officeDocument/2006/relationships/image" Target="../media/image3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0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design</a:t>
            </a:r>
          </a:p>
          <a:p>
            <a:r>
              <a:rPr lang="en-US" sz="3400" dirty="0"/>
              <a:t>Website optimization – SEO</a:t>
            </a:r>
          </a:p>
          <a:p>
            <a:r>
              <a:rPr lang="en-US" sz="3400" dirty="0"/>
              <a:t>Online advertising – PPC</a:t>
            </a:r>
          </a:p>
          <a:p>
            <a:r>
              <a:rPr lang="en-US" sz="3400" dirty="0"/>
              <a:t>Social media 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 &amp; 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pPr lvl="1"/>
            <a:r>
              <a:rPr lang="en-US" dirty="0"/>
              <a:t>Top-quality support</a:t>
            </a:r>
          </a:p>
          <a:p>
            <a:pPr lvl="1"/>
            <a:r>
              <a:rPr lang="en-US" dirty="0"/>
              <a:t>Top-qualified team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  <a:p>
            <a:r>
              <a:rPr lang="en-US" dirty="0">
                <a:hlinkClick r:id="rId2"/>
              </a:rPr>
              <a:t>https://www.superhosting.bg/</a:t>
            </a:r>
            <a:r>
              <a:rPr lang="en-US" dirty="0"/>
              <a:t> 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1428834"/>
            <a:ext cx="3022134" cy="17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bg-BG" dirty="0"/>
              <a:t>6</a:t>
            </a:r>
            <a:r>
              <a:rPr lang="en-US" dirty="0"/>
              <a:t>+ years </a:t>
            </a:r>
            <a:r>
              <a:rPr lang="en-US" b="1" dirty="0"/>
              <a:t>of development of technical</a:t>
            </a:r>
            <a:br>
              <a:rPr lang="en-US" b="1" dirty="0"/>
            </a:br>
            <a:r>
              <a:rPr lang="en-US" b="1" dirty="0"/>
              <a:t>solutions for financial companies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Fintech solutions</a:t>
            </a:r>
          </a:p>
          <a:p>
            <a:pPr lvl="1"/>
            <a:r>
              <a:rPr lang="en-GB" dirty="0"/>
              <a:t>Server Administration</a:t>
            </a:r>
          </a:p>
          <a:p>
            <a:r>
              <a:rPr lang="en-US" dirty="0"/>
              <a:t>Offices in Sofia (2), Plovdiv and Kiev (Ukraine)</a:t>
            </a:r>
            <a:endParaRPr lang="en-GB" dirty="0"/>
          </a:p>
          <a:p>
            <a:r>
              <a:rPr lang="en-GB" dirty="0"/>
              <a:t>Looking for Devs &amp; QAs</a:t>
            </a:r>
          </a:p>
          <a:p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25461" r="4121" b="25762"/>
          <a:stretch/>
        </p:blipFill>
        <p:spPr>
          <a:xfrm>
            <a:off x="7123862" y="2214000"/>
            <a:ext cx="4812875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Award-winning</a:t>
            </a:r>
            <a:r>
              <a:rPr lang="en-US" b="1" dirty="0"/>
              <a:t>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mostly with JS and .NET</a:t>
            </a:r>
            <a:endParaRPr lang="en-GB" dirty="0"/>
          </a:p>
          <a:p>
            <a:r>
              <a:rPr lang="en-US" dirty="0">
                <a:hlinkClick r:id="rId2"/>
              </a:rPr>
              <a:t>https://www.sbtech.com/careers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2516FA7-2A53-1ECE-5424-67BA1CBB2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224000"/>
            <a:ext cx="3150002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15" descr="Text,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326" y="1404000"/>
            <a:ext cx="4494704" cy="15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65598" cy="5528766"/>
          </a:xfrm>
        </p:spPr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b="1" dirty="0" err="1"/>
              <a:t>FinTech</a:t>
            </a:r>
            <a:r>
              <a:rPr lang="en-US" dirty="0"/>
              <a:t> platform</a:t>
            </a:r>
          </a:p>
          <a:p>
            <a:r>
              <a:rPr lang="en-US" dirty="0"/>
              <a:t>Microservices</a:t>
            </a:r>
            <a:r>
              <a:rPr lang="bg-BG" dirty="0"/>
              <a:t>,</a:t>
            </a:r>
            <a:r>
              <a:rPr lang="en-US" dirty="0"/>
              <a:t> CI/CD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Autonomous teams</a:t>
            </a:r>
          </a:p>
          <a:p>
            <a:r>
              <a:rPr lang="en-US" dirty="0"/>
              <a:t>Java-based stack</a:t>
            </a:r>
            <a:r>
              <a:rPr lang="bg-BG" dirty="0"/>
              <a:t>,</a:t>
            </a:r>
            <a:r>
              <a:rPr lang="en-US" dirty="0"/>
              <a:t> open to developers with any tech background</a:t>
            </a:r>
          </a:p>
          <a:p>
            <a:r>
              <a:rPr lang="en-US" dirty="0">
                <a:hlinkClick r:id="rId2"/>
              </a:rPr>
              <a:t>https://taulia.com/company/careers/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Taulia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42" y="1404000"/>
            <a:ext cx="4830856" cy="1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https://www.softwaregroup.com/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2" y="2917537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19" y="2917536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84" y="2917535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3907394" y="4639555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6335079" y="4639554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8886000" y="4639553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42" y="1117016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service providers for the</a:t>
            </a:r>
            <a:br>
              <a:rPr lang="en-US" dirty="0"/>
            </a:br>
            <a:r>
              <a:rPr lang="en-US" dirty="0"/>
              <a:t>divisions of the </a:t>
            </a:r>
            <a:r>
              <a:rPr lang="en-US" b="1" dirty="0"/>
              <a:t>Schwarz Group</a:t>
            </a:r>
          </a:p>
          <a:p>
            <a:r>
              <a:rPr lang="en-US" dirty="0"/>
              <a:t>Responsible for the provision of</a:t>
            </a:r>
            <a:br>
              <a:rPr lang="en-US" dirty="0"/>
            </a:br>
            <a:r>
              <a:rPr lang="en-US" dirty="0"/>
              <a:t>IT infrastructure platforms and</a:t>
            </a:r>
            <a:br>
              <a:rPr lang="en-US" dirty="0"/>
            </a:br>
            <a:r>
              <a:rPr lang="en-US" dirty="0"/>
              <a:t>business applications</a:t>
            </a:r>
          </a:p>
          <a:p>
            <a:r>
              <a:rPr lang="en-US" dirty="0"/>
              <a:t>Support education and invest in</a:t>
            </a:r>
            <a:br>
              <a:rPr lang="en-US" dirty="0"/>
            </a:br>
            <a:r>
              <a:rPr lang="en-US" dirty="0"/>
              <a:t>development of business and IT professionals</a:t>
            </a:r>
          </a:p>
          <a:p>
            <a:r>
              <a:rPr lang="en-US" dirty="0">
                <a:hlinkClick r:id="rId3"/>
              </a:rPr>
              <a:t>https://it.schwarz/en/it-hubs/bulgaria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Schwarz IT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9668" y="1449000"/>
            <a:ext cx="2718098" cy="33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company home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/>
              <a:t>PokerStars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PokerStars Casino </a:t>
            </a:r>
            <a:r>
              <a:rPr lang="en-US" dirty="0"/>
              <a:t>and </a:t>
            </a:r>
            <a:br>
              <a:rPr lang="en-US" dirty="0"/>
            </a:br>
            <a:r>
              <a:rPr lang="en-US" b="1" dirty="0"/>
              <a:t>PokerStars Sport</a:t>
            </a:r>
          </a:p>
          <a:p>
            <a:r>
              <a:rPr lang="en-US" dirty="0"/>
              <a:t>Global engineering team</a:t>
            </a:r>
          </a:p>
          <a:p>
            <a:r>
              <a:rPr lang="en-US" dirty="0"/>
              <a:t>Industry-leading products</a:t>
            </a:r>
          </a:p>
          <a:p>
            <a:r>
              <a:rPr lang="en-US" dirty="0"/>
              <a:t>Java, JS, React, Kubernetes, AWS and many more</a:t>
            </a:r>
          </a:p>
          <a:p>
            <a:r>
              <a:rPr lang="en-US" dirty="0">
                <a:hlinkClick r:id="rId3"/>
              </a:rPr>
              <a:t>https://pokerstarscareers.com/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PokerStars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00" y="1854000"/>
            <a:ext cx="659270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in </a:t>
            </a:r>
            <a:r>
              <a:rPr lang="en-US" b="1" dirty="0"/>
              <a:t>2020 in Chicago</a:t>
            </a:r>
            <a:endParaRPr lang="bg-BG" b="1" dirty="0"/>
          </a:p>
          <a:p>
            <a:r>
              <a:rPr lang="en-US" dirty="0"/>
              <a:t>Provide superior</a:t>
            </a:r>
            <a:br>
              <a:rPr lang="en-US" dirty="0"/>
            </a:br>
            <a:r>
              <a:rPr lang="en-US" dirty="0"/>
              <a:t>uncorrelated investments</a:t>
            </a:r>
            <a:br>
              <a:rPr lang="en-US" dirty="0"/>
            </a:br>
            <a:r>
              <a:rPr lang="en-US" dirty="0"/>
              <a:t>returns using statistics and </a:t>
            </a:r>
            <a:br>
              <a:rPr lang="en-US" dirty="0"/>
            </a:br>
            <a:r>
              <a:rPr lang="en-US" dirty="0"/>
              <a:t>AI/ML methods</a:t>
            </a:r>
          </a:p>
          <a:p>
            <a:r>
              <a:rPr lang="en-US" dirty="0"/>
              <a:t>Sources un/structured datasets, sound</a:t>
            </a:r>
            <a:br>
              <a:rPr lang="en-US" dirty="0"/>
            </a:br>
            <a:r>
              <a:rPr lang="en-US" dirty="0"/>
              <a:t>economic and financial principles, and advanced </a:t>
            </a:r>
            <a:br>
              <a:rPr lang="en-US" dirty="0"/>
            </a:br>
            <a:r>
              <a:rPr lang="en-US" dirty="0"/>
              <a:t>ML techniques to capture in the equity markets</a:t>
            </a:r>
          </a:p>
          <a:p>
            <a:r>
              <a:rPr lang="en-US" dirty="0">
                <a:hlinkClick r:id="rId3"/>
              </a:rPr>
              <a:t>https://www.pharvision.ai/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PharVision</a:t>
            </a:r>
            <a:r>
              <a:rPr lang="en-GB" dirty="0"/>
              <a:t> Capital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6" name="Picture 5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ECB71CF-5A92-4E02-A510-09AF980F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726000" y="1584000"/>
            <a:ext cx="444450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0" y="1134000"/>
            <a:ext cx="11521937" cy="5623250"/>
          </a:xfrm>
        </p:spPr>
        <p:txBody>
          <a:bodyPr>
            <a:noAutofit/>
          </a:bodyPr>
          <a:lstStyle/>
          <a:p>
            <a:r>
              <a:rPr lang="en-GB" sz="3600" b="1" dirty="0"/>
              <a:t>Co-Founder</a:t>
            </a:r>
            <a:r>
              <a:rPr lang="en-GB" sz="3600" dirty="0"/>
              <a:t> of SoftUni</a:t>
            </a:r>
            <a:endParaRPr lang="bg-BG" sz="3600" dirty="0"/>
          </a:p>
          <a:p>
            <a:r>
              <a:rPr lang="en-US" sz="3600" noProof="1"/>
              <a:t>Training &amp; Inspiration Manager </a:t>
            </a:r>
            <a:br>
              <a:rPr lang="en-US" sz="3600" noProof="1"/>
            </a:br>
            <a:r>
              <a:rPr lang="en-US" sz="3600" noProof="1"/>
              <a:t>@ Software University (SoftUni)</a:t>
            </a:r>
          </a:p>
          <a:p>
            <a:r>
              <a:rPr lang="en-US" sz="3600" noProof="1"/>
              <a:t>20+ years as </a:t>
            </a:r>
            <a:r>
              <a:rPr lang="en-US" sz="3600" b="1" noProof="1"/>
              <a:t>software developer</a:t>
            </a:r>
          </a:p>
          <a:p>
            <a:r>
              <a:rPr lang="en-US" sz="3600" noProof="1"/>
              <a:t>10+ years experience as </a:t>
            </a:r>
            <a:r>
              <a:rPr lang="en-US" sz="3600" b="1" noProof="1"/>
              <a:t>trainer</a:t>
            </a:r>
          </a:p>
          <a:p>
            <a:r>
              <a:rPr lang="en-US" sz="3600" noProof="1"/>
              <a:t>Author of 8 programming books</a:t>
            </a:r>
          </a:p>
          <a:p>
            <a:r>
              <a:rPr lang="en-US" sz="3600" noProof="1"/>
              <a:t>Speaker at hundreds of events</a:t>
            </a:r>
          </a:p>
          <a:p>
            <a:r>
              <a:rPr lang="en-US" sz="3600" noProof="1"/>
              <a:t>Web site &amp; blog: </a:t>
            </a:r>
            <a:r>
              <a:rPr lang="en-US" sz="3600" noProof="1">
                <a:hlinkClick r:id="rId3"/>
              </a:rPr>
              <a:t>nakov.com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Nakov, PhD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41000" y="1854000"/>
            <a:ext cx="3647113" cy="364711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Georgi Inkov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88" y="6397198"/>
            <a:ext cx="428710" cy="30884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C# Web Developer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8 years </a:t>
            </a:r>
            <a:r>
              <a:rPr lang="en-US" dirty="0"/>
              <a:t>experience in </a:t>
            </a:r>
            <a:r>
              <a:rPr lang="en-US" b="1" dirty="0"/>
              <a:t>.NET ecosystem</a:t>
            </a:r>
            <a:endParaRPr lang="en-US" sz="3200" b="1" dirty="0"/>
          </a:p>
          <a:p>
            <a:pPr lvl="1">
              <a:lnSpc>
                <a:spcPct val="120000"/>
              </a:lnSpc>
            </a:pPr>
            <a:r>
              <a:rPr lang="en-US" b="1" dirty="0"/>
              <a:t>Graduated</a:t>
            </a:r>
            <a:r>
              <a:rPr lang="en-US" dirty="0"/>
              <a:t> @ </a:t>
            </a:r>
            <a:r>
              <a:rPr lang="en-US" b="1" dirty="0"/>
              <a:t>first</a:t>
            </a:r>
            <a:r>
              <a:rPr lang="en-US" dirty="0"/>
              <a:t> class of </a:t>
            </a:r>
            <a:r>
              <a:rPr lang="en-US" dirty="0" err="1"/>
              <a:t>SoftUni</a:t>
            </a:r>
            <a:endParaRPr lang="en-US" sz="3200" dirty="0"/>
          </a:p>
          <a:p>
            <a:pPr lvl="1">
              <a:lnSpc>
                <a:spcPct val="120000"/>
              </a:lnSpc>
            </a:pPr>
            <a:r>
              <a:rPr lang="en-US" dirty="0"/>
              <a:t>Worked in </a:t>
            </a:r>
            <a:r>
              <a:rPr lang="en-US" b="1" dirty="0" err="1"/>
              <a:t>Cashwave</a:t>
            </a:r>
            <a:r>
              <a:rPr lang="en-US" dirty="0"/>
              <a:t>, </a:t>
            </a:r>
            <a:r>
              <a:rPr lang="en-US" b="1" dirty="0" err="1"/>
              <a:t>Vivacom</a:t>
            </a:r>
            <a:r>
              <a:rPr lang="en-US" dirty="0"/>
              <a:t> &amp; </a:t>
            </a:r>
            <a:r>
              <a:rPr lang="en-US" b="1" dirty="0"/>
              <a:t>Fourth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Now works as a back-end developer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b="1" dirty="0"/>
              <a:t>    </a:t>
            </a:r>
            <a:r>
              <a:rPr lang="en-US" dirty="0"/>
              <a:t>@</a:t>
            </a:r>
            <a:r>
              <a:rPr lang="en-US" b="1" dirty="0"/>
              <a:t> </a:t>
            </a:r>
            <a:r>
              <a:rPr lang="en-US" b="1" dirty="0" err="1"/>
              <a:t>ScaleForce</a:t>
            </a:r>
            <a:r>
              <a:rPr lang="en-US" dirty="0"/>
              <a:t> (part of </a:t>
            </a:r>
            <a:r>
              <a:rPr lang="en-US" b="1" dirty="0" err="1"/>
              <a:t>Excitel</a:t>
            </a:r>
            <a:r>
              <a:rPr lang="en-US" dirty="0"/>
              <a:t> EOOD)</a:t>
            </a:r>
            <a:endParaRPr lang="bg-BG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DBC27CB-2767-47AE-AECB-A88BD41A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1205" y="1404000"/>
            <a:ext cx="3629589" cy="31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Veronika</a:t>
            </a:r>
            <a:r>
              <a:rPr lang="en-US" dirty="0"/>
              <a:t> </a:t>
            </a:r>
            <a:r>
              <a:rPr lang="en-US" dirty="0" err="1"/>
              <a:t>Vaneva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6676" y="1413797"/>
            <a:ext cx="6834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Former </a:t>
            </a:r>
            <a:r>
              <a:rPr lang="en-US" sz="3400" b="1" dirty="0"/>
              <a:t>Training Director </a:t>
            </a:r>
            <a:r>
              <a:rPr lang="en-US" sz="3400" dirty="0"/>
              <a:t>@ SoftUni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Project</a:t>
            </a:r>
            <a:r>
              <a:rPr lang="en-US" sz="3400" dirty="0"/>
              <a:t> </a:t>
            </a:r>
            <a:r>
              <a:rPr lang="en-US" sz="3400" b="1" dirty="0"/>
              <a:t>Manager</a:t>
            </a:r>
            <a:r>
              <a:rPr lang="bg-BG" sz="3400" dirty="0"/>
              <a:t> </a:t>
            </a:r>
            <a:r>
              <a:rPr lang="en-US" sz="3400" dirty="0"/>
              <a:t>@ Information Services AD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Former</a:t>
            </a:r>
            <a:r>
              <a:rPr lang="bg-BG" sz="3400" dirty="0"/>
              <a:t> </a:t>
            </a:r>
            <a:r>
              <a:rPr lang="en-US" sz="3400" b="1" dirty="0"/>
              <a:t>Program Director</a:t>
            </a:r>
            <a:r>
              <a:rPr lang="en-US" sz="3400" dirty="0"/>
              <a:t> @</a:t>
            </a:r>
            <a:r>
              <a:rPr lang="bg-BG" sz="3400" dirty="0"/>
              <a:t> </a:t>
            </a:r>
            <a:r>
              <a:rPr lang="en-US" sz="3400" dirty="0"/>
              <a:t>Motion Software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Graduated from the Medical University - Pleven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Interests in Java, C++ and Unity</a:t>
            </a:r>
            <a:endParaRPr lang="bg-BG" sz="3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1719000"/>
            <a:ext cx="3222823" cy="4297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38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68735" y="1281462"/>
            <a:ext cx="7322265" cy="45878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Trainer and top student @ </a:t>
            </a:r>
            <a:r>
              <a:rPr lang="en-US" sz="3200" b="1" dirty="0" err="1"/>
              <a:t>SoftUni</a:t>
            </a:r>
            <a:r>
              <a:rPr lang="en-US" sz="3200" dirty="0"/>
              <a:t> with </a:t>
            </a:r>
            <a:r>
              <a:rPr lang="en-US" sz="3200" b="1" dirty="0"/>
              <a:t>Java and</a:t>
            </a:r>
            <a:r>
              <a:rPr lang="bg-BG" sz="3200" b="1" dirty="0"/>
              <a:t>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Experience</a:t>
            </a:r>
            <a:r>
              <a:rPr lang="en-US" sz="3200" dirty="0"/>
              <a:t> as System Administrator </a:t>
            </a: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Todor </a:t>
            </a:r>
            <a:r>
              <a:rPr lang="en-US" dirty="0" err="1"/>
              <a:t>Stoyanov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86" y="1645800"/>
            <a:ext cx="3947538" cy="3947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11565000" cy="4923000"/>
          </a:xfrm>
        </p:spPr>
        <p:txBody>
          <a:bodyPr>
            <a:normAutofit lnSpcReduction="10000"/>
          </a:bodyPr>
          <a:lstStyle/>
          <a:p>
            <a:pPr indent="-356616"/>
            <a:r>
              <a:rPr lang="en-US" sz="3400" b="1" dirty="0"/>
              <a:t>Top student </a:t>
            </a:r>
            <a:r>
              <a:rPr lang="en-US" sz="3400" dirty="0"/>
              <a:t>@ </a:t>
            </a:r>
            <a:r>
              <a:rPr lang="en-US" sz="3400" dirty="0" err="1"/>
              <a:t>SoftUni</a:t>
            </a:r>
            <a:endParaRPr lang="en-US" sz="3400" dirty="0"/>
          </a:p>
          <a:p>
            <a:pPr indent="-356616"/>
            <a:r>
              <a:rPr lang="en-US" sz="3400" dirty="0"/>
              <a:t>Master of </a:t>
            </a:r>
            <a:r>
              <a:rPr lang="en-US" sz="3400" b="1" dirty="0"/>
              <a:t>Cyber Security</a:t>
            </a:r>
          </a:p>
          <a:p>
            <a:pPr indent="-356616"/>
            <a:r>
              <a:rPr lang="en-US" sz="3400" dirty="0"/>
              <a:t>3+ years of experience on </a:t>
            </a:r>
            <a:r>
              <a:rPr lang="en-US" sz="3400" b="1" dirty="0"/>
              <a:t>Python</a:t>
            </a:r>
            <a:endParaRPr lang="bg-BG" sz="3400" b="1" dirty="0"/>
          </a:p>
          <a:p>
            <a:pPr indent="-356616"/>
            <a:r>
              <a:rPr lang="en-US" sz="3400" dirty="0"/>
              <a:t>Interested in </a:t>
            </a:r>
            <a:r>
              <a:rPr lang="en-US" sz="3400" b="1" dirty="0"/>
              <a:t>JavaScript</a:t>
            </a:r>
            <a:r>
              <a:rPr lang="en-US" sz="3400" dirty="0"/>
              <a:t>,</a:t>
            </a:r>
            <a:br>
              <a:rPr lang="en-US" sz="3400" dirty="0"/>
            </a:br>
            <a:r>
              <a:rPr lang="en-US" sz="3400" b="1" dirty="0"/>
              <a:t>Artificial Intelligence </a:t>
            </a:r>
            <a:r>
              <a:rPr lang="en-US" sz="3400" dirty="0"/>
              <a:t>and </a:t>
            </a:r>
            <a:r>
              <a:rPr lang="en-US" sz="3400" b="1" dirty="0"/>
              <a:t>Go</a:t>
            </a:r>
          </a:p>
          <a:p>
            <a:pPr indent="-356616"/>
            <a:r>
              <a:rPr lang="en-US" sz="3400"/>
              <a:t>Involved </a:t>
            </a:r>
            <a:r>
              <a:rPr lang="en-US" sz="3400" dirty="0"/>
              <a:t>in researches </a:t>
            </a:r>
            <a:br>
              <a:rPr lang="en-US" sz="3400" dirty="0"/>
            </a:br>
            <a:r>
              <a:rPr lang="en-US" sz="3400" dirty="0"/>
              <a:t>related to artificial intelligence </a:t>
            </a:r>
            <a:br>
              <a:rPr lang="en-US" sz="3400" dirty="0"/>
            </a:br>
            <a:r>
              <a:rPr lang="en-US" sz="3400" dirty="0"/>
              <a:t>and machine learning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1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671000" y="1944000"/>
            <a:ext cx="3646163" cy="364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500" noProof="1"/>
              <a:t>Various job titles at the same time:</a:t>
            </a:r>
          </a:p>
          <a:p>
            <a:pPr lvl="1"/>
            <a:r>
              <a:rPr lang="en-GB" b="1" noProof="1"/>
              <a:t>CTO</a:t>
            </a:r>
            <a:r>
              <a:rPr lang="en-GB" noProof="1"/>
              <a:t> @ SoftUni</a:t>
            </a:r>
          </a:p>
          <a:p>
            <a:pPr lvl="1"/>
            <a:r>
              <a:rPr lang="en-GB" b="1" noProof="1"/>
              <a:t>Technical Trainer </a:t>
            </a:r>
            <a:r>
              <a:rPr lang="en-GB" noProof="1"/>
              <a:t>@ SoftUni</a:t>
            </a:r>
          </a:p>
          <a:p>
            <a:pPr lvl="1"/>
            <a:r>
              <a:rPr lang="en-US" noProof="1"/>
              <a:t>Creator of the most detailed</a:t>
            </a:r>
            <a:br>
              <a:rPr lang="bg-BG" noProof="1"/>
            </a:br>
            <a:r>
              <a:rPr lang="en-US" noProof="1">
                <a:hlinkClick r:id="rId3"/>
              </a:rPr>
              <a:t>software architecture course</a:t>
            </a:r>
            <a:endParaRPr lang="bg-BG" noProof="1"/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942" y="1764000"/>
            <a:ext cx="7569058" cy="3806066"/>
          </a:xfrm>
        </p:spPr>
        <p:txBody>
          <a:bodyPr>
            <a:normAutofit/>
          </a:bodyPr>
          <a:lstStyle/>
          <a:p>
            <a:r>
              <a:rPr lang="en-US" sz="3600" noProof="1"/>
              <a:t>Java Developer</a:t>
            </a:r>
            <a:r>
              <a:rPr lang="bg-BG" sz="3600" noProof="1"/>
              <a:t> @ </a:t>
            </a:r>
            <a:r>
              <a:rPr lang="en-US" sz="3600" b="1" noProof="1"/>
              <a:t>VMware</a:t>
            </a:r>
          </a:p>
          <a:p>
            <a:r>
              <a:rPr lang="en-US" sz="3600" noProof="1"/>
              <a:t>Experience with </a:t>
            </a:r>
            <a:r>
              <a:rPr lang="en-US" sz="3600" b="1" noProof="1"/>
              <a:t>Java</a:t>
            </a:r>
            <a:r>
              <a:rPr lang="en-US" sz="3600" noProof="1"/>
              <a:t>, </a:t>
            </a:r>
            <a:r>
              <a:rPr lang="en-US" sz="3600" b="1" noProof="1"/>
              <a:t>C++</a:t>
            </a:r>
            <a:r>
              <a:rPr lang="en-US" sz="3600" noProof="1"/>
              <a:t>, </a:t>
            </a:r>
            <a:r>
              <a:rPr lang="en-US" sz="3600" b="1" noProof="1"/>
              <a:t>C#</a:t>
            </a:r>
          </a:p>
          <a:p>
            <a:r>
              <a:rPr lang="en-US" sz="3600" noProof="1"/>
              <a:t>Technical Trainer @ </a:t>
            </a:r>
            <a:r>
              <a:rPr lang="en-US" sz="3600" b="1" noProof="1"/>
              <a:t>SoftUni</a:t>
            </a:r>
          </a:p>
          <a:p>
            <a:r>
              <a:rPr lang="en-US" sz="3600" noProof="1"/>
              <a:t>Interested in Astrophysics</a:t>
            </a:r>
            <a:endParaRPr lang="en-GB" sz="3600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Martin Paunov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854000"/>
            <a:ext cx="4082034" cy="3352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A8495CF-2D85-4850-9A03-B80543DDE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7885500" cy="5529262"/>
          </a:xfrm>
        </p:spPr>
        <p:txBody>
          <a:bodyPr>
            <a:normAutofit/>
          </a:bodyPr>
          <a:lstStyle/>
          <a:p>
            <a:r>
              <a:rPr lang="en-US" b="1" dirty="0"/>
              <a:t>Senior technical trainer</a:t>
            </a:r>
            <a:r>
              <a:rPr lang="en-US" dirty="0"/>
              <a:t> with </a:t>
            </a:r>
            <a:r>
              <a:rPr lang="en-US" b="1" dirty="0"/>
              <a:t>5 years </a:t>
            </a:r>
            <a:r>
              <a:rPr lang="en-US" dirty="0"/>
              <a:t>experience in the IT field</a:t>
            </a:r>
          </a:p>
          <a:p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Software University</a:t>
            </a:r>
          </a:p>
          <a:p>
            <a:r>
              <a:rPr lang="en-US" dirty="0"/>
              <a:t>Former </a:t>
            </a:r>
            <a:r>
              <a:rPr lang="en-US" b="1" dirty="0"/>
              <a:t>Director</a:t>
            </a:r>
            <a:r>
              <a:rPr lang="en-US" dirty="0"/>
              <a:t> of the </a:t>
            </a:r>
            <a:r>
              <a:rPr lang="en-US" b="1" dirty="0"/>
              <a:t>Education Department </a:t>
            </a:r>
          </a:p>
          <a:p>
            <a:r>
              <a:rPr lang="en-US" dirty="0"/>
              <a:t>JavaScript enthusiast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Viktor Kostadinov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63193-DE8E-4D8A-9108-D253C02D4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8500" y="1899000"/>
            <a:ext cx="3375000" cy="33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8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0A9F4674-4FB6-450A-A3E8-638C7B17D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 lnSpcReduction="10000"/>
          </a:bodyPr>
          <a:lstStyle/>
          <a:p>
            <a:r>
              <a:rPr lang="en-US" b="1" noProof="1"/>
              <a:t>Technical lead</a:t>
            </a:r>
            <a:r>
              <a:rPr lang="en-US" noProof="1"/>
              <a:t>, </a:t>
            </a:r>
            <a:r>
              <a:rPr lang="en-US" b="1" noProof="1"/>
              <a:t>Architect</a:t>
            </a:r>
            <a:r>
              <a:rPr lang="en-US" noProof="1"/>
              <a:t> and </a:t>
            </a:r>
            <a:r>
              <a:rPr lang="en-US" b="1" noProof="1"/>
              <a:t>DevOps</a:t>
            </a:r>
            <a:r>
              <a:rPr lang="en-US" noProof="1"/>
              <a:t> @ SoftUni</a:t>
            </a:r>
            <a:endParaRPr lang="bg-BG" dirty="0"/>
          </a:p>
          <a:p>
            <a:r>
              <a:rPr lang="en-US" dirty="0"/>
              <a:t>10+ years</a:t>
            </a:r>
            <a:r>
              <a:rPr lang="bg-BG" dirty="0"/>
              <a:t> </a:t>
            </a:r>
            <a:r>
              <a:rPr lang="en-US" dirty="0"/>
              <a:t>of experience as a                                                   </a:t>
            </a:r>
            <a:r>
              <a:rPr lang="en-US" b="1" dirty="0"/>
              <a:t>Technical Trainer</a:t>
            </a:r>
          </a:p>
          <a:p>
            <a:r>
              <a:rPr lang="en-US" dirty="0"/>
              <a:t>Front-end developer by heart</a:t>
            </a:r>
            <a:endParaRPr lang="bg-BG" dirty="0"/>
          </a:p>
          <a:p>
            <a:pPr lvl="1"/>
            <a:r>
              <a:rPr lang="en-US" dirty="0"/>
              <a:t>Software developer by need</a:t>
            </a:r>
          </a:p>
          <a:p>
            <a:r>
              <a:rPr lang="en-US" dirty="0"/>
              <a:t>Experienced in </a:t>
            </a:r>
            <a:r>
              <a:rPr lang="nl-NL" b="1" dirty="0"/>
              <a:t>Django</a:t>
            </a:r>
            <a:r>
              <a:rPr lang="nl-NL" dirty="0"/>
              <a:t>, </a:t>
            </a:r>
            <a:r>
              <a:rPr lang="nl-NL" b="1" dirty="0"/>
              <a:t>Node.js</a:t>
            </a:r>
            <a:r>
              <a:rPr lang="nl-NL" dirty="0"/>
              <a:t>,                                                     </a:t>
            </a:r>
            <a:r>
              <a:rPr lang="nl-NL" b="1" dirty="0"/>
              <a:t>.NET </a:t>
            </a:r>
            <a:r>
              <a:rPr lang="nl-NL" dirty="0"/>
              <a:t>and others</a:t>
            </a:r>
          </a:p>
          <a:p>
            <a:r>
              <a:rPr lang="nl-NL" dirty="0"/>
              <a:t>Fluent in </a:t>
            </a:r>
            <a:r>
              <a:rPr lang="nl-NL" b="1" dirty="0"/>
              <a:t>Python</a:t>
            </a:r>
            <a:r>
              <a:rPr lang="nl-NL" dirty="0"/>
              <a:t>, </a:t>
            </a:r>
            <a:r>
              <a:rPr lang="nl-NL" b="1" dirty="0"/>
              <a:t>JavaScript</a:t>
            </a:r>
            <a:r>
              <a:rPr lang="nl-NL" dirty="0"/>
              <a:t>,</a:t>
            </a:r>
            <a:r>
              <a:rPr lang="en-US" dirty="0"/>
              <a:t> </a:t>
            </a:r>
            <a:r>
              <a:rPr lang="en-US" b="1" dirty="0"/>
              <a:t>C#</a:t>
            </a:r>
            <a:r>
              <a:rPr lang="nl-NL" dirty="0"/>
              <a:t>, </a:t>
            </a:r>
            <a:r>
              <a:rPr lang="nl-NL" b="1" dirty="0"/>
              <a:t>Java</a:t>
            </a:r>
            <a:r>
              <a:rPr lang="nl-NL" dirty="0"/>
              <a:t>, </a:t>
            </a:r>
            <a:r>
              <a:rPr lang="nl-NL" b="1" dirty="0"/>
              <a:t>C++</a:t>
            </a:r>
          </a:p>
          <a:p>
            <a:r>
              <a:rPr lang="en-US" dirty="0"/>
              <a:t>"30 under 30" – Forbes </a:t>
            </a:r>
            <a:r>
              <a:rPr lang="bg-BG" dirty="0"/>
              <a:t>2017</a:t>
            </a:r>
            <a:r>
              <a:rPr lang="en-US" dirty="0"/>
              <a:t> - Education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Doncho</a:t>
            </a:r>
            <a:r>
              <a:rPr lang="en-GB" dirty="0"/>
              <a:t> </a:t>
            </a:r>
            <a:r>
              <a:rPr lang="en-GB" dirty="0" err="1"/>
              <a:t>Minkov</a:t>
            </a:r>
            <a:endParaRPr lang="en-US" dirty="0"/>
          </a:p>
        </p:txBody>
      </p:sp>
      <p:pic>
        <p:nvPicPr>
          <p:cNvPr id="8" name="Picture 2" descr="http://i3.ytimg.com/vi/wU0jMKRIcdo/maxresdefault.jpg">
            <a:extLst>
              <a:ext uri="{FF2B5EF4-FFF2-40B4-BE49-F238E27FC236}">
                <a16:creationId xmlns:a16="http://schemas.microsoft.com/office/drawing/2014/main" id="{0DBF27BB-8751-4935-94B5-5A6B09C6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8078113" y="1899001"/>
            <a:ext cx="3510000" cy="351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6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48" y="1196706"/>
            <a:ext cx="7334752" cy="5199712"/>
          </a:xfrm>
        </p:spPr>
        <p:txBody>
          <a:bodyPr>
            <a:normAutofit/>
          </a:bodyPr>
          <a:lstStyle/>
          <a:p>
            <a:r>
              <a:rPr lang="en-GB" sz="3400" b="1" noProof="1"/>
              <a:t>Head Of Department</a:t>
            </a:r>
            <a:r>
              <a:rPr lang="en-GB" sz="3400" noProof="1"/>
              <a:t> at Information Services Plc.</a:t>
            </a:r>
          </a:p>
          <a:p>
            <a:r>
              <a:rPr lang="en-US" sz="3400" noProof="1"/>
              <a:t>Worked with various technologies</a:t>
            </a:r>
          </a:p>
          <a:p>
            <a:pPr lvl="1"/>
            <a:r>
              <a:rPr lang="en-US" sz="3199" b="1" noProof="1"/>
              <a:t>.NET </a:t>
            </a:r>
            <a:r>
              <a:rPr lang="en-US" sz="3199" noProof="1"/>
              <a:t>and </a:t>
            </a:r>
            <a:r>
              <a:rPr lang="en-US" sz="3199" b="1" noProof="1"/>
              <a:t>C#</a:t>
            </a:r>
            <a:r>
              <a:rPr lang="en-US" sz="3199" noProof="1"/>
              <a:t>, </a:t>
            </a:r>
            <a:r>
              <a:rPr lang="en-GB" sz="3199" b="1" dirty="0"/>
              <a:t>BASIC</a:t>
            </a:r>
            <a:r>
              <a:rPr lang="en-GB" sz="3199" dirty="0"/>
              <a:t>,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Object</a:t>
            </a:r>
            <a:r>
              <a:rPr lang="en-GB" sz="3199" dirty="0"/>
              <a:t>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PHP</a:t>
            </a:r>
            <a:endParaRPr lang="en-US" sz="3199" b="1" noProof="1"/>
          </a:p>
          <a:p>
            <a:r>
              <a:rPr lang="en-US" sz="3400" noProof="1"/>
              <a:t>More than 15 years of experience</a:t>
            </a:r>
          </a:p>
          <a:p>
            <a:r>
              <a:rPr lang="en-US" sz="3400" noProof="1"/>
              <a:t>Experienced </a:t>
            </a:r>
            <a:r>
              <a:rPr lang="en-US" sz="3400" b="1" noProof="1"/>
              <a:t>Lecturer</a:t>
            </a:r>
          </a:p>
          <a:p>
            <a:pPr lvl="1"/>
            <a:r>
              <a:rPr lang="en-US" sz="3199" noProof="1"/>
              <a:t>C# Basics and </a:t>
            </a:r>
            <a:r>
              <a:rPr lang="en-GB" sz="3199" dirty="0"/>
              <a:t>ASP.NET MVC @ Softuni</a:t>
            </a:r>
          </a:p>
        </p:txBody>
      </p:sp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74" y="1888913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D98FA7C-C871-42EB-8C9D-9AD51F2B9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6873" y="1243582"/>
            <a:ext cx="7467110" cy="5608800"/>
          </a:xfrm>
        </p:spPr>
        <p:txBody>
          <a:bodyPr>
            <a:noAutofit/>
          </a:bodyPr>
          <a:lstStyle/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b="1" dirty="0"/>
              <a:t>Software engineer </a:t>
            </a:r>
            <a:r>
              <a:rPr lang="en-US" sz="2800" dirty="0"/>
              <a:t>with 19+ years of real experience with different projects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Started developing with Java in the year 2000 in the form of </a:t>
            </a:r>
            <a:r>
              <a:rPr lang="en-US" sz="2800" b="1" dirty="0"/>
              <a:t>J2SE 1.2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Works in </a:t>
            </a:r>
            <a:r>
              <a:rPr lang="en-US" sz="2800" b="1" dirty="0"/>
              <a:t>REWE Digital Bulgaria </a:t>
            </a:r>
            <a:r>
              <a:rPr lang="en-US" sz="2800" dirty="0"/>
              <a:t>on an architecture focused on microservices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Uses </a:t>
            </a:r>
            <a:r>
              <a:rPr lang="en-US" sz="2800" b="1" dirty="0"/>
              <a:t>Java</a:t>
            </a:r>
            <a:r>
              <a:rPr lang="en-US" sz="2800" dirty="0"/>
              <a:t>, </a:t>
            </a:r>
            <a:r>
              <a:rPr lang="en-US" sz="2800" b="1" dirty="0"/>
              <a:t>TypeScript</a:t>
            </a:r>
            <a:r>
              <a:rPr lang="en-US" sz="2800" dirty="0"/>
              <a:t> and </a:t>
            </a:r>
            <a:r>
              <a:rPr lang="en-US" sz="2800" b="1" dirty="0"/>
              <a:t>Kotlin</a:t>
            </a:r>
            <a:r>
              <a:rPr lang="en-US" sz="2800" dirty="0"/>
              <a:t> in his </a:t>
            </a:r>
            <a:br>
              <a:rPr lang="en-US" sz="2800" dirty="0"/>
            </a:br>
            <a:r>
              <a:rPr lang="en-US" sz="2800" dirty="0"/>
              <a:t>daily tasks</a:t>
            </a:r>
            <a:endParaRPr lang="bg-BG" sz="28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Rides a motorcycle and climbs mountains in his spare time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/>
              <a:t>Personal website: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2"/>
              </a:rPr>
              <a:t>http://balev.eu/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dirty="0" err="1"/>
              <a:t>Lachezar</a:t>
            </a:r>
            <a:r>
              <a:rPr lang="en-US" dirty="0"/>
              <a:t> </a:t>
            </a:r>
            <a:r>
              <a:rPr lang="en-US" dirty="0" err="1"/>
              <a:t>Balev</a:t>
            </a:r>
            <a:endParaRPr lang="en-US" sz="4000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52" y="2079000"/>
            <a:ext cx="4218408" cy="3374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40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447801"/>
            <a:ext cx="7198125" cy="472432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Senior Software Engineer at </a:t>
            </a:r>
            <a:r>
              <a:rPr lang="en-US" sz="3600" b="1" dirty="0" err="1">
                <a:ea typeface="+mn-lt"/>
                <a:cs typeface="+mn-lt"/>
              </a:rPr>
              <a:t>Payhawk</a:t>
            </a:r>
            <a:endParaRPr lang="bg-BG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Trainer</a:t>
            </a:r>
            <a:r>
              <a:rPr lang="en-US" sz="3600" dirty="0">
                <a:ea typeface="+mn-lt"/>
                <a:cs typeface="+mn-lt"/>
              </a:rPr>
              <a:t> at </a:t>
            </a:r>
            <a:r>
              <a:rPr lang="en-US" sz="3600" dirty="0" err="1">
                <a:ea typeface="+mn-lt"/>
                <a:cs typeface="+mn-lt"/>
              </a:rPr>
              <a:t>SoftUni</a:t>
            </a:r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Experience with </a:t>
            </a:r>
            <a:r>
              <a:rPr lang="en-US" sz="3600" b="1" dirty="0">
                <a:ea typeface="+mn-lt"/>
                <a:cs typeface="+mn-lt"/>
              </a:rPr>
              <a:t>JS, React, Node.js, MongoDB</a:t>
            </a:r>
          </a:p>
          <a:p>
            <a:r>
              <a:rPr lang="bg-BG" sz="36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+ years professional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0ED82-2297-4D55-AC8C-1DD7EC9B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4" y="1752601"/>
            <a:ext cx="3490102" cy="348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947A8C8-2602-4097-A770-8DD632192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7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112875"/>
          </a:xfrm>
        </p:spPr>
        <p:txBody>
          <a:bodyPr/>
          <a:lstStyle/>
          <a:p>
            <a:r>
              <a:rPr lang="en-US" dirty="0"/>
              <a:t>Front-end Developer @ </a:t>
            </a:r>
            <a:r>
              <a:rPr lang="en-US" b="1" dirty="0" err="1"/>
              <a:t>Blubito</a:t>
            </a:r>
            <a:r>
              <a:rPr lang="en-US" b="1" dirty="0"/>
              <a:t> AG</a:t>
            </a:r>
          </a:p>
          <a:p>
            <a:r>
              <a:rPr lang="en-US" dirty="0"/>
              <a:t>Passionate about </a:t>
            </a:r>
            <a:r>
              <a:rPr lang="en-US" b="1" dirty="0"/>
              <a:t>Vue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JavaScript</a:t>
            </a:r>
            <a:r>
              <a:rPr lang="en-US" dirty="0"/>
              <a:t> &amp; </a:t>
            </a:r>
            <a:r>
              <a:rPr lang="en-US" b="1" dirty="0"/>
              <a:t>CSS</a:t>
            </a:r>
          </a:p>
          <a:p>
            <a:r>
              <a:rPr lang="en-US" dirty="0"/>
              <a:t>Experienced with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Gatsby</a:t>
            </a:r>
            <a:r>
              <a:rPr lang="en-US" dirty="0"/>
              <a:t>, </a:t>
            </a:r>
            <a:r>
              <a:rPr lang="en-US" b="1" dirty="0"/>
              <a:t>Svelte</a:t>
            </a:r>
            <a:r>
              <a:rPr lang="en-US" dirty="0"/>
              <a:t>, </a:t>
            </a:r>
            <a:r>
              <a:rPr lang="en-US" b="1" dirty="0"/>
              <a:t>Angular</a:t>
            </a:r>
          </a:p>
          <a:p>
            <a:r>
              <a:rPr lang="en-US" dirty="0"/>
              <a:t>Getting involved more with</a:t>
            </a:r>
            <a:br>
              <a:rPr lang="en-US" dirty="0"/>
            </a:br>
            <a:r>
              <a:rPr lang="en-US" b="1" dirty="0"/>
              <a:t>NodeJS</a:t>
            </a:r>
            <a:r>
              <a:rPr lang="en-US" dirty="0"/>
              <a:t> &amp; </a:t>
            </a:r>
            <a:r>
              <a:rPr lang="en-US" b="1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0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232980"/>
            <a:ext cx="4562168" cy="1223057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Fundamentals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1484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Fundamentals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2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8321838" y="1196125"/>
            <a:ext cx="3619808" cy="13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4443</TotalTime>
  <Words>1621</Words>
  <Application>Microsoft Office PowerPoint</Application>
  <PresentationFormat>Widescreen</PresentationFormat>
  <Paragraphs>296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Coca-Cola HBC – Bulgaria</vt:lpstr>
      <vt:lpstr>CreateX</vt:lpstr>
      <vt:lpstr>Postbank</vt:lpstr>
      <vt:lpstr>SuperHosting</vt:lpstr>
      <vt:lpstr>SmartIT</vt:lpstr>
      <vt:lpstr>Draft Kings</vt:lpstr>
      <vt:lpstr>Indeavr</vt:lpstr>
      <vt:lpstr>Taulia</vt:lpstr>
      <vt:lpstr>Software Group</vt:lpstr>
      <vt:lpstr>Schwarz IT</vt:lpstr>
      <vt:lpstr>PokerStars</vt:lpstr>
      <vt:lpstr>PharVision Capital</vt:lpstr>
      <vt:lpstr>The Trainers</vt:lpstr>
      <vt:lpstr>Svetlin Nakov, PhD</vt:lpstr>
      <vt:lpstr>Georgi Inkov</vt:lpstr>
      <vt:lpstr>Veronika Vaneva</vt:lpstr>
      <vt:lpstr>Todor Stoyanov</vt:lpstr>
      <vt:lpstr>Mario Zahariev</vt:lpstr>
      <vt:lpstr>Ivaylo Kenov</vt:lpstr>
      <vt:lpstr>Martin Paunov</vt:lpstr>
      <vt:lpstr>Viktor Kostadinov</vt:lpstr>
      <vt:lpstr>Doncho Minkov</vt:lpstr>
      <vt:lpstr>Stamo Petkov</vt:lpstr>
      <vt:lpstr>Lachezar Balev</vt:lpstr>
      <vt:lpstr>Ivaylo Papazov</vt:lpstr>
      <vt:lpstr>Simeon Petrov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Angel Georgiev</cp:lastModifiedBy>
  <cp:revision>182</cp:revision>
  <dcterms:created xsi:type="dcterms:W3CDTF">2018-05-23T13:08:44Z</dcterms:created>
  <dcterms:modified xsi:type="dcterms:W3CDTF">2022-05-16T14:16:24Z</dcterms:modified>
  <cp:category>SoftUni; Software University</cp:category>
</cp:coreProperties>
</file>